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568" r:id="rId3"/>
    <p:sldId id="258" r:id="rId4"/>
    <p:sldId id="563" r:id="rId5"/>
    <p:sldId id="513" r:id="rId6"/>
    <p:sldId id="514" r:id="rId7"/>
    <p:sldId id="515" r:id="rId8"/>
    <p:sldId id="516" r:id="rId9"/>
    <p:sldId id="517" r:id="rId10"/>
    <p:sldId id="518" r:id="rId11"/>
    <p:sldId id="519" r:id="rId12"/>
    <p:sldId id="520" r:id="rId13"/>
    <p:sldId id="521" r:id="rId14"/>
    <p:sldId id="522" r:id="rId15"/>
    <p:sldId id="523" r:id="rId16"/>
    <p:sldId id="524" r:id="rId17"/>
    <p:sldId id="525" r:id="rId18"/>
    <p:sldId id="526" r:id="rId19"/>
    <p:sldId id="527" r:id="rId20"/>
    <p:sldId id="528" r:id="rId21"/>
    <p:sldId id="529" r:id="rId22"/>
    <p:sldId id="530" r:id="rId23"/>
    <p:sldId id="531" r:id="rId24"/>
    <p:sldId id="532" r:id="rId25"/>
    <p:sldId id="533" r:id="rId26"/>
    <p:sldId id="534" r:id="rId27"/>
    <p:sldId id="565" r:id="rId28"/>
    <p:sldId id="566" r:id="rId29"/>
    <p:sldId id="567" r:id="rId30"/>
    <p:sldId id="564" r:id="rId31"/>
    <p:sldId id="535" r:id="rId32"/>
    <p:sldId id="536" r:id="rId33"/>
    <p:sldId id="537" r:id="rId34"/>
    <p:sldId id="538" r:id="rId35"/>
    <p:sldId id="539" r:id="rId36"/>
    <p:sldId id="540" r:id="rId37"/>
    <p:sldId id="541" r:id="rId38"/>
    <p:sldId id="542" r:id="rId39"/>
    <p:sldId id="543" r:id="rId40"/>
    <p:sldId id="544" r:id="rId41"/>
    <p:sldId id="545" r:id="rId42"/>
    <p:sldId id="546" r:id="rId43"/>
    <p:sldId id="547" r:id="rId44"/>
    <p:sldId id="548" r:id="rId45"/>
    <p:sldId id="549" r:id="rId46"/>
    <p:sldId id="553" r:id="rId47"/>
    <p:sldId id="554" r:id="rId48"/>
    <p:sldId id="555" r:id="rId49"/>
    <p:sldId id="556" r:id="rId50"/>
    <p:sldId id="557" r:id="rId51"/>
    <p:sldId id="558" r:id="rId52"/>
    <p:sldId id="559" r:id="rId53"/>
    <p:sldId id="560" r:id="rId54"/>
    <p:sldId id="561" r:id="rId55"/>
    <p:sldId id="562" r:id="rId56"/>
    <p:sldId id="512" r:id="rId57"/>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howGuides="1">
      <p:cViewPr varScale="1">
        <p:scale>
          <a:sx n="117" d="100"/>
          <a:sy n="117" d="100"/>
        </p:scale>
        <p:origin x="1480" y="17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6/11/19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6/11/19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26</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27</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29</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30</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47</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48</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a:cs typeface="Arial" charset="0"/>
              </a:rPr>
              <a:t>bio</a:t>
            </a:r>
            <a:r>
              <a:rPr lang="en-US">
                <a:cs typeface="Arial" charset="0"/>
              </a:rPr>
              <a:t>informatics</a:t>
            </a:r>
            <a:r>
              <a:rPr lang="en-US" sz="1400">
                <a:cs typeface="Arial" charset="0"/>
              </a:rPr>
              <a:t>.ca</a:t>
            </a:r>
            <a:endParaRPr lang="en-US">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RNA sequencing and analysis</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a:cs typeface="Arial" charset="0"/>
              </a:rPr>
              <a:t>bio</a:t>
            </a:r>
            <a:r>
              <a:rPr lang="en-US">
                <a:cs typeface="Arial" charset="0"/>
              </a:rPr>
              <a:t>informatics</a:t>
            </a:r>
            <a:r>
              <a:rPr lang="en-US" sz="1400">
                <a:cs typeface="Arial" charset="0"/>
              </a:rPr>
              <a:t>.ca</a:t>
            </a:r>
            <a:endParaRPr lang="en-US">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a:cs typeface="Arial" charset="0"/>
              </a:rPr>
              <a:t>bio</a:t>
            </a:r>
            <a:r>
              <a:rPr lang="en-US">
                <a:cs typeface="Arial" charset="0"/>
              </a:rPr>
              <a:t>informatics</a:t>
            </a:r>
            <a:r>
              <a:rPr lang="en-US" sz="1400">
                <a:cs typeface="Arial" charset="0"/>
              </a:rPr>
              <a:t>.ca</a:t>
            </a:r>
            <a:endParaRPr lang="en-US">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a:cs typeface="Arial" charset="0"/>
              </a:rPr>
              <a:t>bio</a:t>
            </a:r>
            <a:r>
              <a:rPr lang="en-US">
                <a:cs typeface="Arial" charset="0"/>
              </a:rPr>
              <a:t>informatics</a:t>
            </a:r>
            <a:r>
              <a:rPr lang="en-US" sz="1400">
                <a:cs typeface="Arial" charset="0"/>
              </a:rPr>
              <a:t>.ca</a:t>
            </a:r>
            <a:endParaRPr lang="en-US">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915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5848-7DFC-6C40-B1F8-16CDFB28A4BC}"/>
              </a:ext>
            </a:extLst>
          </p:cNvPr>
          <p:cNvSpPr>
            <a:spLocks noGrp="1"/>
          </p:cNvSpPr>
          <p:nvPr>
            <p:ph type="ctrTitle"/>
          </p:nvPr>
        </p:nvSpPr>
        <p:spPr>
          <a:xfrm>
            <a:off x="1143000" y="205962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80C4B80-37CE-B14F-B889-FE8A6C8F2E7D}"/>
              </a:ext>
            </a:extLst>
          </p:cNvPr>
          <p:cNvSpPr>
            <a:spLocks noGrp="1"/>
          </p:cNvSpPr>
          <p:nvPr>
            <p:ph type="subTitle" idx="1"/>
          </p:nvPr>
        </p:nvSpPr>
        <p:spPr>
          <a:xfrm>
            <a:off x="1143000" y="453929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Rectangle 6">
            <a:extLst>
              <a:ext uri="{FF2B5EF4-FFF2-40B4-BE49-F238E27FC236}">
                <a16:creationId xmlns:a16="http://schemas.microsoft.com/office/drawing/2014/main" id="{715D8FD2-7081-5447-BFEF-BD64EF32B157}"/>
              </a:ext>
            </a:extLst>
          </p:cNvPr>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8" name="Picture 7" descr="bioinformatics.ca-logo-white-text.png">
            <a:extLst>
              <a:ext uri="{FF2B5EF4-FFF2-40B4-BE49-F238E27FC236}">
                <a16:creationId xmlns:a16="http://schemas.microsoft.com/office/drawing/2014/main" id="{9874B523-0CD5-BC4D-B685-3BCCBF624B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2890" y="1649673"/>
            <a:ext cx="1645920" cy="7278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67079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75A9DD-FA0A-D64B-B42E-72A4B0E3557A}"/>
              </a:ext>
            </a:extLst>
          </p:cNvPr>
          <p:cNvSpPr>
            <a:spLocks noGrp="1"/>
          </p:cNvSpPr>
          <p:nvPr>
            <p:ph type="sldNum" sz="quarter" idx="12"/>
          </p:nvPr>
        </p:nvSpPr>
        <p:spPr>
          <a:xfrm>
            <a:off x="7086600" y="6065838"/>
            <a:ext cx="2057400" cy="365125"/>
          </a:xfrm>
          <a:prstGeom prst="rect">
            <a:avLst/>
          </a:prstGeom>
        </p:spPr>
        <p:txBody>
          <a:bodyPr/>
          <a:lstStyle/>
          <a:p>
            <a:fld id="{0B973F48-4628-F846-BA33-DDE653D83577}" type="slidenum">
              <a:rPr lang="en-US" smtClean="0"/>
              <a:t>‹#›</a:t>
            </a:fld>
            <a:endParaRPr lang="en-US"/>
          </a:p>
        </p:txBody>
      </p:sp>
    </p:spTree>
    <p:extLst>
      <p:ext uri="{BB962C8B-B14F-4D97-AF65-F5344CB8AC3E}">
        <p14:creationId xmlns:p14="http://schemas.microsoft.com/office/powerpoint/2010/main" val="2678885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6/11/19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aws.amazon.com/conso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bioinformaticsdotca.github.io/RNAseq_2019"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orkshops.signin.aws.amazon.com/console"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951701B-699C-D042-8C4F-2B7A911EC7B7}"/>
              </a:ext>
            </a:extLst>
          </p:cNvPr>
          <p:cNvSpPr txBox="1">
            <a:spLocks noChangeArrowheads="1"/>
          </p:cNvSpPr>
          <p:nvPr/>
        </p:nvSpPr>
        <p:spPr>
          <a:xfrm>
            <a:off x="698416" y="2724338"/>
            <a:ext cx="7721190" cy="10858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solidFill>
                  <a:srgbClr val="9A3334"/>
                </a:solidFill>
                <a:latin typeface="Verdana" panose="020B0604030504040204" pitchFamily="34" charset="0"/>
                <a:ea typeface="Verdana" panose="020B0604030504040204" pitchFamily="34" charset="0"/>
                <a:cs typeface="Verdana" panose="020B0604030504040204" pitchFamily="34" charset="0"/>
              </a:rPr>
              <a:t>Canadian Bioinformatics Workshops</a:t>
            </a:r>
          </a:p>
        </p:txBody>
      </p:sp>
      <p:sp>
        <p:nvSpPr>
          <p:cNvPr id="5" name="Rectangle 3">
            <a:extLst>
              <a:ext uri="{FF2B5EF4-FFF2-40B4-BE49-F238E27FC236}">
                <a16:creationId xmlns:a16="http://schemas.microsoft.com/office/drawing/2014/main" id="{F9B358B9-3A44-4642-B0D6-A899FE00280C}"/>
              </a:ext>
            </a:extLst>
          </p:cNvPr>
          <p:cNvSpPr txBox="1">
            <a:spLocks noChangeArrowheads="1"/>
          </p:cNvSpPr>
          <p:nvPr/>
        </p:nvSpPr>
        <p:spPr>
          <a:xfrm>
            <a:off x="1544167" y="3646838"/>
            <a:ext cx="6029688" cy="144541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err="1">
                <a:ea typeface="ＭＳ Ｐゴシック" charset="0"/>
                <a:cs typeface="ＭＳ Ｐゴシック" charset="0"/>
              </a:rPr>
              <a:t>www.bioinformatics.ca</a:t>
            </a:r>
            <a:endParaRPr lang="en-US" sz="2100" dirty="0">
              <a:ea typeface="ＭＳ Ｐゴシック" charset="0"/>
              <a:cs typeface="ＭＳ Ｐゴシック" charset="0"/>
            </a:endParaRPr>
          </a:p>
          <a:p>
            <a:pPr marL="0" indent="0" algn="ctr">
              <a:buNone/>
            </a:pPr>
            <a:r>
              <a:rPr lang="en-US" sz="2100" dirty="0" err="1">
                <a:ea typeface="ＭＳ Ｐゴシック" charset="0"/>
                <a:cs typeface="ＭＳ Ｐゴシック" charset="0"/>
              </a:rPr>
              <a:t>bioinformaticsdotca.github.io</a:t>
            </a:r>
            <a:endParaRPr lang="en-US" sz="2100" dirty="0">
              <a:ea typeface="ＭＳ Ｐゴシック" charset="0"/>
              <a:cs typeface="ＭＳ Ｐゴシック" charset="0"/>
            </a:endParaRPr>
          </a:p>
        </p:txBody>
      </p:sp>
      <p:pic>
        <p:nvPicPr>
          <p:cNvPr id="6" name="Picture 5">
            <a:extLst>
              <a:ext uri="{FF2B5EF4-FFF2-40B4-BE49-F238E27FC236}">
                <a16:creationId xmlns:a16="http://schemas.microsoft.com/office/drawing/2014/main" id="{7E3CC30E-EF41-4A4B-AD78-53A11C3D8B87}"/>
              </a:ext>
            </a:extLst>
          </p:cNvPr>
          <p:cNvPicPr>
            <a:picLocks noChangeAspect="1"/>
          </p:cNvPicPr>
          <p:nvPr/>
        </p:nvPicPr>
        <p:blipFill>
          <a:blip r:embed="rId2"/>
          <a:stretch>
            <a:fillRect/>
          </a:stretch>
        </p:blipFill>
        <p:spPr>
          <a:xfrm>
            <a:off x="7684205" y="5193670"/>
            <a:ext cx="1187946" cy="985403"/>
          </a:xfrm>
          <a:prstGeom prst="rect">
            <a:avLst/>
          </a:prstGeom>
        </p:spPr>
      </p:pic>
    </p:spTree>
    <p:extLst>
      <p:ext uri="{BB962C8B-B14F-4D97-AF65-F5344CB8AC3E}">
        <p14:creationId xmlns:p14="http://schemas.microsoft.com/office/powerpoint/2010/main" val="3291560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34018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3171215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833134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249368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89285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131860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2714431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3480724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252512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69322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9" descr="Picture 1.png">
            <a:extLst>
              <a:ext uri="{FF2B5EF4-FFF2-40B4-BE49-F238E27FC236}">
                <a16:creationId xmlns:a16="http://schemas.microsoft.com/office/drawing/2014/main" id="{548BE5EC-9575-1847-9F91-986B05624E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116933" y="857250"/>
            <a:ext cx="4888871" cy="4800600"/>
          </a:xfrm>
          <a:prstGeom prst="rect">
            <a:avLst/>
          </a:prstGeom>
        </p:spPr>
      </p:pic>
    </p:spTree>
    <p:extLst>
      <p:ext uri="{BB962C8B-B14F-4D97-AF65-F5344CB8AC3E}">
        <p14:creationId xmlns:p14="http://schemas.microsoft.com/office/powerpoint/2010/main" val="1151610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186601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1753379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4151257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a:hlinkClick r:id="" action="ppaction://noaction"/>
              </a:rPr>
              <a:t>Computing</a:t>
            </a:r>
          </a:p>
          <a:p>
            <a:pPr marL="0" indent="0" algn="ctr">
              <a:buNone/>
            </a:pPr>
            <a:endParaRPr lang="en-US" dirty="0">
              <a:hlinkClick r:id="" action="ppaction://noaction"/>
            </a:endParaRPr>
          </a:p>
          <a:p>
            <a:pPr marL="0" indent="0" algn="ctr">
              <a:buNone/>
            </a:pPr>
            <a:r>
              <a:rPr lang="en-US" dirty="0">
                <a:hlinkClick r:id="" action="ppaction://noaction"/>
              </a:rPr>
              <a:t>http</a:t>
            </a:r>
            <a:r>
              <a:rPr lang="en-US" dirty="0">
                <a:hlinkClick r:id="rId2"/>
              </a:rPr>
              <a:t>://aws.amazon.com/console/</a:t>
            </a:r>
            <a:endParaRPr lang="en-US" dirty="0"/>
          </a:p>
        </p:txBody>
      </p:sp>
    </p:spTree>
    <p:extLst>
      <p:ext uri="{BB962C8B-B14F-4D97-AF65-F5344CB8AC3E}">
        <p14:creationId xmlns:p14="http://schemas.microsoft.com/office/powerpoint/2010/main" val="2896629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1885957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5036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248913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19695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31880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cbw</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82484" cy="830997"/>
          </a:xfrm>
          <a:prstGeom prst="rect">
            <a:avLst/>
          </a:prstGeom>
          <a:noFill/>
        </p:spPr>
        <p:txBody>
          <a:bodyPr wrap="none" rtlCol="0">
            <a:spAutoFit/>
          </a:bodyPr>
          <a:lstStyle/>
          <a:p>
            <a:r>
              <a:rPr lang="en-US" dirty="0" err="1"/>
              <a:t>mkdir</a:t>
            </a:r>
            <a:r>
              <a:rPr lang="en-US" dirty="0"/>
              <a:t> </a:t>
            </a:r>
            <a:r>
              <a:rPr lang="en-US" dirty="0" err="1"/>
              <a:t>cbw</a:t>
            </a:r>
            <a:endParaRPr lang="en-US" dirty="0"/>
          </a:p>
          <a:p>
            <a:r>
              <a:rPr lang="en-US" dirty="0"/>
              <a:t>cd </a:t>
            </a:r>
            <a:r>
              <a:rPr lang="en-US" dirty="0" err="1"/>
              <a:t>cbw</a:t>
            </a:r>
            <a:endParaRPr lang="en-US" dirty="0"/>
          </a:p>
        </p:txBody>
      </p:sp>
    </p:spTree>
    <p:extLst>
      <p:ext uri="{BB962C8B-B14F-4D97-AF65-F5344CB8AC3E}">
        <p14:creationId xmlns:p14="http://schemas.microsoft.com/office/powerpoint/2010/main" val="106894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7894-EFFE-CD45-AEFD-BFB62D406E86}"/>
              </a:ext>
            </a:extLst>
          </p:cNvPr>
          <p:cNvSpPr>
            <a:spLocks noGrp="1"/>
          </p:cNvSpPr>
          <p:nvPr>
            <p:ph type="ctrTitle"/>
          </p:nvPr>
        </p:nvSpPr>
        <p:spPr>
          <a:xfrm>
            <a:off x="2137719" y="104552"/>
            <a:ext cx="6858000" cy="1341223"/>
          </a:xfrm>
        </p:spPr>
        <p:txBody>
          <a:bodyPr>
            <a:normAutofit/>
          </a:bodyPr>
          <a:lstStyle/>
          <a:p>
            <a:pPr algn="r" fontAlgn="base"/>
            <a:r>
              <a:rPr lang="en-US" sz="3600" dirty="0">
                <a:solidFill>
                  <a:schemeClr val="bg1"/>
                </a:solidFill>
              </a:rPr>
              <a:t>Introduction to Cloud Computing</a:t>
            </a:r>
          </a:p>
        </p:txBody>
      </p:sp>
      <p:sp>
        <p:nvSpPr>
          <p:cNvPr id="3" name="Subtitle 2">
            <a:extLst>
              <a:ext uri="{FF2B5EF4-FFF2-40B4-BE49-F238E27FC236}">
                <a16:creationId xmlns:a16="http://schemas.microsoft.com/office/drawing/2014/main" id="{6E120BC9-7354-2449-9237-C9C284B728D9}"/>
              </a:ext>
            </a:extLst>
          </p:cNvPr>
          <p:cNvSpPr>
            <a:spLocks noGrp="1"/>
          </p:cNvSpPr>
          <p:nvPr>
            <p:ph type="subTitle" idx="1"/>
          </p:nvPr>
        </p:nvSpPr>
        <p:spPr>
          <a:xfrm>
            <a:off x="2038865" y="1487443"/>
            <a:ext cx="7105135" cy="1241822"/>
          </a:xfrm>
        </p:spPr>
        <p:txBody>
          <a:bodyPr/>
          <a:lstStyle/>
          <a:p>
            <a:pPr algn="r"/>
            <a:r>
              <a:rPr lang="en-US" dirty="0">
                <a:solidFill>
                  <a:schemeClr val="bg1"/>
                </a:solidFill>
              </a:rPr>
              <a:t>Kelsy Cotto, Malachi Griffith, Obi Griffith, Megan </a:t>
            </a:r>
            <a:r>
              <a:rPr lang="en-US" dirty="0" err="1">
                <a:solidFill>
                  <a:schemeClr val="bg1"/>
                </a:solidFill>
              </a:rPr>
              <a:t>Richters</a:t>
            </a:r>
            <a:endParaRPr lang="en-US" dirty="0">
              <a:solidFill>
                <a:schemeClr val="bg1"/>
              </a:solidFill>
            </a:endParaRPr>
          </a:p>
          <a:p>
            <a:pPr algn="r"/>
            <a:r>
              <a:rPr lang="en-US" dirty="0">
                <a:solidFill>
                  <a:schemeClr val="bg1"/>
                </a:solidFill>
              </a:rPr>
              <a:t>Informatics for RNA-seq Analysis</a:t>
            </a:r>
          </a:p>
          <a:p>
            <a:pPr algn="r"/>
            <a:r>
              <a:rPr lang="en-US" dirty="0">
                <a:solidFill>
                  <a:schemeClr val="bg1"/>
                </a:solidFill>
              </a:rPr>
              <a:t>June 11-13, 2019</a:t>
            </a:r>
          </a:p>
        </p:txBody>
      </p:sp>
      <p:sp>
        <p:nvSpPr>
          <p:cNvPr id="5" name="TextBox 4">
            <a:extLst>
              <a:ext uri="{FF2B5EF4-FFF2-40B4-BE49-F238E27FC236}">
                <a16:creationId xmlns:a16="http://schemas.microsoft.com/office/drawing/2014/main" id="{11B4D090-3D05-0D43-847B-63C2AA7B1C1E}"/>
              </a:ext>
            </a:extLst>
          </p:cNvPr>
          <p:cNvSpPr txBox="1"/>
          <p:nvPr/>
        </p:nvSpPr>
        <p:spPr>
          <a:xfrm>
            <a:off x="1335975" y="3484666"/>
            <a:ext cx="1629101" cy="300082"/>
          </a:xfrm>
          <a:prstGeom prst="rect">
            <a:avLst/>
          </a:prstGeom>
          <a:noFill/>
        </p:spPr>
        <p:txBody>
          <a:bodyPr wrap="square" rtlCol="0">
            <a:spAutoFit/>
          </a:bodyPr>
          <a:lstStyle/>
          <a:p>
            <a:r>
              <a:rPr lang="en-US" sz="1350" dirty="0"/>
              <a:t>Workshop icon</a:t>
            </a:r>
          </a:p>
        </p:txBody>
      </p:sp>
      <p:pic>
        <p:nvPicPr>
          <p:cNvPr id="8" name="Picture 7">
            <a:extLst>
              <a:ext uri="{FF2B5EF4-FFF2-40B4-BE49-F238E27FC236}">
                <a16:creationId xmlns:a16="http://schemas.microsoft.com/office/drawing/2014/main" id="{27E39ABD-32FD-FC49-A56E-05F17B4BC757}"/>
              </a:ext>
            </a:extLst>
          </p:cNvPr>
          <p:cNvPicPr>
            <a:picLocks noChangeAspect="1"/>
          </p:cNvPicPr>
          <p:nvPr/>
        </p:nvPicPr>
        <p:blipFill>
          <a:blip r:embed="rId2"/>
          <a:stretch>
            <a:fillRect/>
          </a:stretch>
        </p:blipFill>
        <p:spPr>
          <a:xfrm>
            <a:off x="944235" y="2968830"/>
            <a:ext cx="2757531" cy="2761013"/>
          </a:xfrm>
          <a:prstGeom prst="rect">
            <a:avLst/>
          </a:prstGeom>
        </p:spPr>
      </p:pic>
      <p:pic>
        <p:nvPicPr>
          <p:cNvPr id="7" name="Picture 4" descr="TGI_logo_V_2color_bevel.tiff">
            <a:extLst>
              <a:ext uri="{FF2B5EF4-FFF2-40B4-BE49-F238E27FC236}">
                <a16:creationId xmlns:a16="http://schemas.microsoft.com/office/drawing/2014/main" id="{49710F4D-C0A6-1C4A-AC25-B71711A9B9C5}"/>
              </a:ext>
            </a:extLst>
          </p:cNvPr>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5566719" y="3239744"/>
            <a:ext cx="2555875" cy="2219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64984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br>
              <a:rPr lang="en-US" sz="3200" dirty="0"/>
            </a:br>
            <a:r>
              <a:rPr lang="en-US" sz="3200" dirty="0"/>
              <a:t>Download the certificate</a:t>
            </a:r>
          </a:p>
        </p:txBody>
      </p:sp>
      <p:sp>
        <p:nvSpPr>
          <p:cNvPr id="3" name="Rectangle 2"/>
          <p:cNvSpPr/>
          <p:nvPr/>
        </p:nvSpPr>
        <p:spPr>
          <a:xfrm>
            <a:off x="323528" y="5877272"/>
            <a:ext cx="8424936" cy="461665"/>
          </a:xfrm>
          <a:prstGeom prst="rect">
            <a:avLst/>
          </a:prstGeom>
        </p:spPr>
        <p:txBody>
          <a:bodyPr wrap="square">
            <a:spAutoFit/>
          </a:bodyPr>
          <a:lstStyle/>
          <a:p>
            <a:pPr algn="ctr"/>
            <a:r>
              <a:rPr lang="en-US" dirty="0">
                <a:hlinkClick r:id="rId3"/>
              </a:rPr>
              <a:t>https://bioinformaticsdotca.github.io/RNAseq_2019</a:t>
            </a:r>
            <a:r>
              <a:rPr lang="en-US" dirty="0"/>
              <a:t> </a:t>
            </a:r>
          </a:p>
        </p:txBody>
      </p:sp>
      <p:pic>
        <p:nvPicPr>
          <p:cNvPr id="4" name="Picture 3" descr="Screenshot 2018-05-28 08.29.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7804"/>
            <a:ext cx="9144000" cy="4617460"/>
          </a:xfrm>
          <a:prstGeom prst="rect">
            <a:avLst/>
          </a:prstGeom>
        </p:spPr>
      </p:pic>
      <p:sp>
        <p:nvSpPr>
          <p:cNvPr id="5" name="Rectangle 4"/>
          <p:cNvSpPr/>
          <p:nvPr/>
        </p:nvSpPr>
        <p:spPr>
          <a:xfrm>
            <a:off x="4649876" y="4378334"/>
            <a:ext cx="831772" cy="24834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49444" y="4581128"/>
            <a:ext cx="831772" cy="24834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475656" y="5301208"/>
            <a:ext cx="1728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9672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2" name="Picture 1" descr="Screenshot 2017-11-10 11.46.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022888"/>
            <a:ext cx="8912205" cy="4782376"/>
          </a:xfrm>
          <a:prstGeom prst="rect">
            <a:avLst/>
          </a:prstGeom>
        </p:spPr>
      </p:pic>
    </p:spTree>
    <p:extLst>
      <p:ext uri="{BB962C8B-B14F-4D97-AF65-F5344CB8AC3E}">
        <p14:creationId xmlns:p14="http://schemas.microsoft.com/office/powerpoint/2010/main" val="2524742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to AWS console</a:t>
            </a:r>
            <a:br>
              <a:rPr lang="en-US" dirty="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https://workshops.signin.aws.amazon.com/console</a:t>
            </a:r>
            <a:r>
              <a:rPr lang="en-US" dirty="0"/>
              <a:t> </a:t>
            </a:r>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784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7286"/>
            <a:ext cx="8839200" cy="4670227"/>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915816" y="24928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region</a:t>
            </a:r>
          </a:p>
        </p:txBody>
      </p:sp>
      <p:cxnSp>
        <p:nvCxnSpPr>
          <p:cNvPr id="7" name="Straight Arrow Connector 6"/>
          <p:cNvCxnSpPr/>
          <p:nvPr/>
        </p:nvCxnSpPr>
        <p:spPr>
          <a:xfrm flipV="1">
            <a:off x="8172400"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4395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 new Instance</a:t>
            </a:r>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376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AMI – Find the CSHL SEQTEC 2017 AMI in the Community AMIs</a:t>
            </a:r>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a:t>Search for: “</a:t>
            </a:r>
            <a:r>
              <a:rPr lang="hu-HU" dirty="0"/>
              <a:t>cshl_seqtec_2017_v1” (</a:t>
            </a:r>
            <a:r>
              <a:rPr lang="en-US" dirty="0"/>
              <a:t>US West - Oregon)</a:t>
            </a:r>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773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“m4.2xlarge” 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260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"Protect 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751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401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like “Name=</a:t>
            </a:r>
            <a:r>
              <a:rPr lang="en-US" sz="2800" dirty="0" err="1"/>
              <a:t>ObiGriffith</a:t>
            </a:r>
            <a:r>
              <a:rPr lang="en-US" sz="2800" dirty="0"/>
              <a:t>” [use your own name]. 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212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52400" y="-26988"/>
            <a:ext cx="8839200" cy="1143001"/>
          </a:xfrm>
        </p:spPr>
        <p:txBody>
          <a:bodyPr/>
          <a:lstStyle/>
          <a:p>
            <a:r>
              <a:rPr lang="en-US">
                <a:latin typeface="Calibri" charset="0"/>
                <a:ea typeface="ＭＳ Ｐゴシック" charset="0"/>
              </a:rPr>
              <a:t>Learning objectives of the course</a:t>
            </a:r>
          </a:p>
        </p:txBody>
      </p:sp>
      <p:sp>
        <p:nvSpPr>
          <p:cNvPr id="3" name="Content Placeholder 2"/>
          <p:cNvSpPr>
            <a:spLocks noGrp="1"/>
          </p:cNvSpPr>
          <p:nvPr>
            <p:ph idx="1"/>
          </p:nvPr>
        </p:nvSpPr>
        <p:spPr>
          <a:xfrm>
            <a:off x="152400" y="1584920"/>
            <a:ext cx="8839200" cy="4724400"/>
          </a:xfrm>
        </p:spPr>
        <p:txBody>
          <a:bodyPr>
            <a:normAutofit fontScale="85000" lnSpcReduction="20000"/>
          </a:bodyPr>
          <a:lstStyle/>
          <a:p>
            <a:pPr>
              <a:defRPr/>
            </a:pPr>
            <a:r>
              <a:rPr lang="en-US" b="1" dirty="0"/>
              <a:t>Module 1: Introduction to Cloud Computing</a:t>
            </a:r>
          </a:p>
          <a:p>
            <a:pPr>
              <a:defRPr/>
            </a:pPr>
            <a:r>
              <a:rPr lang="en-US" dirty="0"/>
              <a:t>Module 2: Introduction to RNA Sequencing</a:t>
            </a:r>
          </a:p>
          <a:p>
            <a:pPr>
              <a:defRPr/>
            </a:pPr>
            <a:r>
              <a:rPr lang="en-US" dirty="0"/>
              <a:t>Module 3: Alignment and Visualization</a:t>
            </a:r>
          </a:p>
          <a:p>
            <a:pPr>
              <a:defRPr/>
            </a:pPr>
            <a:r>
              <a:rPr lang="en-US" dirty="0"/>
              <a:t>Module 4: Expression and Differential Expression</a:t>
            </a:r>
          </a:p>
          <a:p>
            <a:pPr>
              <a:defRPr/>
            </a:pPr>
            <a:r>
              <a:rPr lang="en-US" dirty="0"/>
              <a:t>Module 5: Alignment Free Expression Estimation</a:t>
            </a:r>
          </a:p>
          <a:p>
            <a:pPr>
              <a:defRPr/>
            </a:pPr>
            <a:r>
              <a:rPr lang="en-US" dirty="0"/>
              <a:t>Module 6: Isoform Discovery and Alternative Expression</a:t>
            </a:r>
          </a:p>
          <a:p>
            <a:pPr>
              <a:defRPr/>
            </a:pPr>
            <a:r>
              <a:rPr lang="en-US" dirty="0"/>
              <a:t>Module 7: Genome Free De Novo Transcript Assembly</a:t>
            </a:r>
          </a:p>
          <a:p>
            <a:pPr>
              <a:defRPr/>
            </a:pPr>
            <a:r>
              <a:rPr lang="en-US" dirty="0"/>
              <a:t>Module 8: Functional Annotation and Analysis of Transcripts</a:t>
            </a:r>
          </a:p>
          <a:p>
            <a:pPr marL="0" indent="0">
              <a:buFont typeface="Arial" charset="0"/>
              <a:buNone/>
              <a:defRPr/>
            </a:pPr>
            <a:endParaRPr lang="en-US" dirty="0"/>
          </a:p>
          <a:p>
            <a:pPr>
              <a:defRPr/>
            </a:pPr>
            <a:r>
              <a:rPr lang="en-US" dirty="0"/>
              <a:t>Tutorials</a:t>
            </a:r>
          </a:p>
          <a:p>
            <a:pPr lvl="1">
              <a:defRPr/>
            </a:pPr>
            <a:r>
              <a:rPr lang="en-US" dirty="0">
                <a:latin typeface="Calibri" charset="0"/>
                <a:ea typeface="ＭＳ Ｐゴシック" charset="0"/>
              </a:rPr>
              <a:t>Provide a working example of an RNA-</a:t>
            </a:r>
            <a:r>
              <a:rPr lang="en-US" dirty="0" err="1">
                <a:latin typeface="Calibri" charset="0"/>
                <a:ea typeface="ＭＳ Ｐゴシック" charset="0"/>
              </a:rPr>
              <a:t>seq</a:t>
            </a:r>
            <a:r>
              <a:rPr lang="en-US" dirty="0">
                <a:latin typeface="Calibri" charset="0"/>
                <a:ea typeface="ＭＳ Ｐゴシック" charset="0"/>
              </a:rPr>
              <a:t> analysis pipeline</a:t>
            </a:r>
          </a:p>
          <a:p>
            <a:pPr lvl="1">
              <a:defRPr/>
            </a:pPr>
            <a:r>
              <a:rPr lang="en-US" dirty="0">
                <a:latin typeface="Calibri" charset="0"/>
                <a:ea typeface="ＭＳ Ｐゴシック" charset="0"/>
              </a:rPr>
              <a:t>Run in a </a:t>
            </a:r>
            <a:r>
              <a:rPr lang="ja-JP" altLang="en-US" dirty="0">
                <a:latin typeface="Calibri" charset="0"/>
                <a:ea typeface="ＭＳ Ｐゴシック" charset="0"/>
              </a:rPr>
              <a:t>‘</a:t>
            </a:r>
            <a:r>
              <a:rPr lang="en-US" altLang="ja-JP" dirty="0">
                <a:latin typeface="Calibri" charset="0"/>
                <a:ea typeface="ＭＳ Ｐゴシック" charset="0"/>
              </a:rPr>
              <a:t>reasonable</a:t>
            </a:r>
            <a:r>
              <a:rPr lang="ja-JP" altLang="en-US" dirty="0">
                <a:latin typeface="Calibri" charset="0"/>
                <a:ea typeface="ＭＳ Ｐゴシック" charset="0"/>
              </a:rPr>
              <a:t>’</a:t>
            </a:r>
            <a:r>
              <a:rPr lang="en-US" altLang="ja-JP" dirty="0">
                <a:latin typeface="Calibri" charset="0"/>
                <a:ea typeface="ＭＳ Ｐゴシック" charset="0"/>
              </a:rPr>
              <a:t> amount of time with modest computer resources</a:t>
            </a:r>
          </a:p>
          <a:p>
            <a:pPr lvl="1">
              <a:defRPr/>
            </a:pPr>
            <a:r>
              <a:rPr lang="en-US" dirty="0">
                <a:latin typeface="Calibri" charset="0"/>
                <a:ea typeface="ＭＳ Ｐゴシック" charset="0"/>
              </a:rPr>
              <a:t>Self contained, self explanatory, portable</a:t>
            </a:r>
          </a:p>
        </p:txBody>
      </p:sp>
    </p:spTree>
    <p:extLst>
      <p:ext uri="{BB962C8B-B14F-4D97-AF65-F5344CB8AC3E}">
        <p14:creationId xmlns:p14="http://schemas.microsoft.com/office/powerpoint/2010/main" val="2556510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40031"/>
            <a:ext cx="8839200" cy="4644737"/>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2915816"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364088"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100392" y="6021288"/>
            <a:ext cx="891208" cy="2309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576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details of your instance, note the warnings, then hit Launch</a:t>
            </a:r>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0470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1305"/>
            <a:ext cx="8839200" cy="4682190"/>
          </a:xfrm>
        </p:spPr>
      </p:pic>
      <p:sp>
        <p:nvSpPr>
          <p:cNvPr id="2" name="Title 1"/>
          <p:cNvSpPr>
            <a:spLocks noGrp="1"/>
          </p:cNvSpPr>
          <p:nvPr>
            <p:ph type="title"/>
          </p:nvPr>
        </p:nvSpPr>
        <p:spPr/>
        <p:txBody>
          <a:bodyPr/>
          <a:lstStyle/>
          <a:p>
            <a:r>
              <a:rPr lang="en-US" dirty="0"/>
              <a:t>Choose an existing key pair: ”cshl_2017" and then Launch.</a:t>
            </a:r>
          </a:p>
        </p:txBody>
      </p:sp>
      <p:cxnSp>
        <p:nvCxnSpPr>
          <p:cNvPr id="5" name="Straight Arrow Connector 4"/>
          <p:cNvCxnSpPr/>
          <p:nvPr/>
        </p:nvCxnSpPr>
        <p:spPr>
          <a:xfrm flipH="1">
            <a:off x="471601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64089" y="4797152"/>
            <a:ext cx="792088" cy="261847"/>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440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Instances to see your new instance spinning up!</a:t>
            </a:r>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23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86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2418388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lstStyle/>
          <a:p>
            <a:r>
              <a:rPr lang="en-US" dirty="0"/>
              <a:t>Use ‘</a:t>
            </a:r>
            <a:r>
              <a:rPr lang="en-US" dirty="0" err="1"/>
              <a:t>wget</a:t>
            </a:r>
            <a:r>
              <a:rPr lang="en-US" dirty="0"/>
              <a:t>’ at command line to download </a:t>
            </a:r>
            <a:r>
              <a:rPr lang="en-US" dirty="0" err="1"/>
              <a:t>pem</a:t>
            </a:r>
            <a:r>
              <a:rPr lang="en-US" dirty="0"/>
              <a:t> file</a:t>
            </a:r>
          </a:p>
        </p:txBody>
      </p:sp>
      <p:pic>
        <p:nvPicPr>
          <p:cNvPr id="3" name="Picture 2" descr="Screenshot 2017-11-10 11.29.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87" y="2492896"/>
            <a:ext cx="8709514" cy="1841514"/>
          </a:xfrm>
          <a:prstGeom prst="rect">
            <a:avLst/>
          </a:prstGeom>
        </p:spPr>
      </p:pic>
      <p:sp>
        <p:nvSpPr>
          <p:cNvPr id="4" name="TextBox 3"/>
          <p:cNvSpPr txBox="1"/>
          <p:nvPr/>
        </p:nvSpPr>
        <p:spPr>
          <a:xfrm>
            <a:off x="179512" y="4830251"/>
            <a:ext cx="8712968" cy="830997"/>
          </a:xfrm>
          <a:prstGeom prst="rect">
            <a:avLst/>
          </a:prstGeom>
          <a:noFill/>
        </p:spPr>
        <p:txBody>
          <a:bodyPr wrap="square" rtlCol="0">
            <a:spAutoFit/>
          </a:bodyPr>
          <a:lstStyle/>
          <a:p>
            <a:r>
              <a:rPr lang="en-US" dirty="0"/>
              <a:t>cd ~/</a:t>
            </a:r>
            <a:r>
              <a:rPr lang="en-US" dirty="0" err="1"/>
              <a:t>cshl</a:t>
            </a:r>
            <a:endParaRPr lang="en-US" dirty="0"/>
          </a:p>
          <a:p>
            <a:r>
              <a:rPr lang="en-US" dirty="0" err="1"/>
              <a:t>wget</a:t>
            </a:r>
            <a:r>
              <a:rPr lang="en-US" dirty="0"/>
              <a:t> </a:t>
            </a:r>
            <a:r>
              <a:rPr lang="en-US" dirty="0" err="1"/>
              <a:t>genomedata.org</a:t>
            </a:r>
            <a:r>
              <a:rPr lang="en-US" dirty="0"/>
              <a:t>/</a:t>
            </a:r>
            <a:r>
              <a:rPr lang="en-US" dirty="0" err="1"/>
              <a:t>seq</a:t>
            </a:r>
            <a:r>
              <a:rPr lang="en-US" dirty="0"/>
              <a:t>-</a:t>
            </a:r>
            <a:r>
              <a:rPr lang="en-US" dirty="0" err="1"/>
              <a:t>tec</a:t>
            </a:r>
            <a:r>
              <a:rPr lang="en-US" dirty="0"/>
              <a:t>-workshop/cshl_2017.pem</a:t>
            </a:r>
          </a:p>
        </p:txBody>
      </p:sp>
    </p:spTree>
    <p:extLst>
      <p:ext uri="{BB962C8B-B14F-4D97-AF65-F5344CB8AC3E}">
        <p14:creationId xmlns:p14="http://schemas.microsoft.com/office/powerpoint/2010/main" val="755184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512912"/>
            <a:ext cx="8839200" cy="4724400"/>
          </a:xfrm>
        </p:spPr>
      </p:pic>
      <p:sp>
        <p:nvSpPr>
          <p:cNvPr id="2" name="TextBox 1"/>
          <p:cNvSpPr txBox="1"/>
          <p:nvPr/>
        </p:nvSpPr>
        <p:spPr>
          <a:xfrm>
            <a:off x="1547664" y="836712"/>
            <a:ext cx="2470899" cy="461665"/>
          </a:xfrm>
          <a:prstGeom prst="rect">
            <a:avLst/>
          </a:prstGeom>
          <a:noFill/>
        </p:spPr>
        <p:txBody>
          <a:bodyPr wrap="none" rtlCol="0">
            <a:spAutoFit/>
          </a:bodyPr>
          <a:lstStyle/>
          <a:p>
            <a:r>
              <a:rPr lang="en-US" dirty="0"/>
              <a:t>cat </a:t>
            </a:r>
            <a:r>
              <a:rPr lang="en-US" dirty="0" err="1"/>
              <a:t>CBWNY.pem</a:t>
            </a:r>
            <a:endParaRPr lang="en-US" dirty="0"/>
          </a:p>
        </p:txBody>
      </p:sp>
    </p:spTree>
    <p:extLst>
      <p:ext uri="{BB962C8B-B14F-4D97-AF65-F5344CB8AC3E}">
        <p14:creationId xmlns:p14="http://schemas.microsoft.com/office/powerpoint/2010/main" val="1137393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err="1"/>
              <a:t>drwx</a:t>
            </a:r>
            <a:r>
              <a:rPr lang="en-US" sz="1800" dirty="0"/>
              <a:t>------+ 67 </a:t>
            </a:r>
            <a:r>
              <a:rPr lang="en-US" sz="1800" dirty="0" err="1"/>
              <a:t>ogriffit</a:t>
            </a:r>
            <a:r>
              <a:rPr lang="en-US" sz="1800" dirty="0"/>
              <a:t>  staff  2278 22 May 21:25 ../</a:t>
            </a:r>
          </a:p>
          <a:p>
            <a:pPr marL="0" indent="0">
              <a:buFont typeface="Arial" charset="0"/>
              <a:buNone/>
              <a:defRPr/>
            </a:pPr>
            <a:r>
              <a:rPr lang="en-US" sz="1800" dirty="0"/>
              <a:t>-</a:t>
            </a:r>
            <a:r>
              <a:rPr lang="en-US" sz="1800" dirty="0" err="1"/>
              <a:t>rw</a:t>
            </a:r>
            <a:r>
              <a:rPr lang="en-US" sz="1800" dirty="0"/>
              <a:t>-r--r--@  1 </a:t>
            </a:r>
            <a:r>
              <a:rPr lang="en-US" sz="1800" dirty="0" err="1"/>
              <a:t>ogriffit</a:t>
            </a:r>
            <a:r>
              <a:rPr lang="en-US" sz="1800" dirty="0"/>
              <a:t>  staff  1696 22 May 21:31 </a:t>
            </a:r>
            <a:r>
              <a:rPr lang="en-US" sz="1800" dirty="0" err="1"/>
              <a:t>CBWNY.pem</a:t>
            </a:r>
            <a:endParaRPr lang="en-US" sz="1800" dirty="0"/>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600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2617506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cbw</a:t>
            </a:r>
            <a:endParaRPr lang="en-CA" dirty="0"/>
          </a:p>
          <a:p>
            <a:pPr>
              <a:buClrTx/>
              <a:buFontTx/>
              <a:buNone/>
              <a:defRPr/>
            </a:pPr>
            <a:r>
              <a:rPr lang="en-CA" dirty="0" err="1"/>
              <a:t>chmod</a:t>
            </a:r>
            <a:r>
              <a:rPr lang="en-CA" dirty="0"/>
              <a:t> 600 </a:t>
            </a:r>
            <a:r>
              <a:rPr lang="en-CA" dirty="0" err="1"/>
              <a:t>CBWNY.pem</a:t>
            </a:r>
            <a:endParaRPr lang="en-CA" dirty="0"/>
          </a:p>
          <a:p>
            <a:pPr>
              <a:buClrTx/>
              <a:buFontTx/>
              <a:buNone/>
              <a:defRPr/>
            </a:pPr>
            <a:r>
              <a:rPr lang="en-CA" dirty="0" err="1"/>
              <a:t>ssh</a:t>
            </a:r>
            <a:r>
              <a:rPr lang="en-CA" dirty="0"/>
              <a:t> -</a:t>
            </a:r>
            <a:r>
              <a:rPr lang="en-CA" dirty="0" err="1"/>
              <a:t>i</a:t>
            </a:r>
            <a:r>
              <a:rPr lang="en-CA" dirty="0"/>
              <a:t> </a:t>
            </a:r>
            <a:r>
              <a:rPr lang="en-CA" dirty="0" err="1"/>
              <a:t>CBWNY.pem</a:t>
            </a:r>
            <a:r>
              <a:rPr lang="en-CA" dirty="0"/>
              <a:t> </a:t>
            </a:r>
            <a:r>
              <a:rPr lang="en-CA" dirty="0" err="1"/>
              <a:t>ubuntu</a:t>
            </a:r>
            <a:r>
              <a:rPr lang="en-CA" dirty="0"/>
              <a:t>@[YOUR PUBLIC IP]</a:t>
            </a:r>
          </a:p>
        </p:txBody>
      </p:sp>
    </p:spTree>
    <p:extLst>
      <p:ext uri="{BB962C8B-B14F-4D97-AF65-F5344CB8AC3E}">
        <p14:creationId xmlns:p14="http://schemas.microsoft.com/office/powerpoint/2010/main" val="110932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920303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666011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666183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754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3336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309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2999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404530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403940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2729742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4264843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9953</TotalTime>
  <Words>2585</Words>
  <Application>Microsoft Macintosh PowerPoint</Application>
  <PresentationFormat>On-screen Show (4:3)</PresentationFormat>
  <Paragraphs>266</Paragraphs>
  <Slides>56</Slides>
  <Notes>7</Notes>
  <HiddenSlides>19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Segoe UI</vt:lpstr>
      <vt:lpstr>Verdana</vt:lpstr>
      <vt:lpstr>Office Theme</vt:lpstr>
      <vt:lpstr>PowerPoint Presentation</vt:lpstr>
      <vt:lpstr>PowerPoint Presentation</vt:lpstr>
      <vt:lpstr>Introduction to Cloud Computing</vt:lpstr>
      <vt:lpstr>Learning objectives of the course</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Opening a ‘terminal session’ on a Mac</vt:lpstr>
      <vt:lpstr>Add the terminal App to your dock</vt:lpstr>
      <vt:lpstr>Creating a working directory on your Mac called ‘cbw’</vt:lpstr>
      <vt:lpstr>Go to course wiki, “Accessing the cloud” page Download the certificate</vt:lpstr>
      <vt:lpstr>Go to course wiki, “Accessing the cloud” page</vt:lpstr>
      <vt:lpstr>Login to AWS console </vt:lpstr>
      <vt:lpstr>Select "EC2" service</vt:lpstr>
      <vt:lpstr>Launch a new Instance</vt:lpstr>
      <vt:lpstr>Choose an AMI – Find the CSHL SEQTEC 2017 AMI in the Community AMIs</vt:lpstr>
      <vt:lpstr>Choose “m4.2xlarge”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“Name=ObiGriffith”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”cshl_2017"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Use ‘wget’ at command line to download pem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679</cp:revision>
  <dcterms:created xsi:type="dcterms:W3CDTF">2010-04-21T18:53:51Z</dcterms:created>
  <dcterms:modified xsi:type="dcterms:W3CDTF">2019-06-11T12:58:40Z</dcterms:modified>
</cp:coreProperties>
</file>